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7"/>
  </p:notesMasterIdLst>
  <p:handoutMasterIdLst>
    <p:handoutMasterId r:id="rId48"/>
  </p:handoutMasterIdLst>
  <p:sldIdLst>
    <p:sldId id="256" r:id="rId2"/>
    <p:sldId id="485" r:id="rId3"/>
    <p:sldId id="484" r:id="rId4"/>
    <p:sldId id="489" r:id="rId5"/>
    <p:sldId id="490" r:id="rId6"/>
    <p:sldId id="491" r:id="rId7"/>
    <p:sldId id="493" r:id="rId8"/>
    <p:sldId id="492" r:id="rId9"/>
    <p:sldId id="494" r:id="rId10"/>
    <p:sldId id="495" r:id="rId11"/>
    <p:sldId id="496" r:id="rId12"/>
    <p:sldId id="466" r:id="rId13"/>
    <p:sldId id="488" r:id="rId14"/>
    <p:sldId id="474" r:id="rId15"/>
    <p:sldId id="480" r:id="rId16"/>
    <p:sldId id="481" r:id="rId17"/>
    <p:sldId id="482" r:id="rId18"/>
    <p:sldId id="483" r:id="rId19"/>
    <p:sldId id="486" r:id="rId20"/>
    <p:sldId id="487" r:id="rId21"/>
    <p:sldId id="475" r:id="rId22"/>
    <p:sldId id="468" r:id="rId23"/>
    <p:sldId id="465" r:id="rId24"/>
    <p:sldId id="461" r:id="rId25"/>
    <p:sldId id="464" r:id="rId26"/>
    <p:sldId id="463" r:id="rId27"/>
    <p:sldId id="462" r:id="rId28"/>
    <p:sldId id="427" r:id="rId29"/>
    <p:sldId id="430" r:id="rId30"/>
    <p:sldId id="438" r:id="rId31"/>
    <p:sldId id="440" r:id="rId32"/>
    <p:sldId id="441" r:id="rId33"/>
    <p:sldId id="442" r:id="rId34"/>
    <p:sldId id="443" r:id="rId35"/>
    <p:sldId id="444" r:id="rId36"/>
    <p:sldId id="446" r:id="rId37"/>
    <p:sldId id="445" r:id="rId38"/>
    <p:sldId id="447" r:id="rId39"/>
    <p:sldId id="448" r:id="rId40"/>
    <p:sldId id="449" r:id="rId41"/>
    <p:sldId id="450" r:id="rId42"/>
    <p:sldId id="451" r:id="rId43"/>
    <p:sldId id="452" r:id="rId44"/>
    <p:sldId id="453" r:id="rId45"/>
    <p:sldId id="396" r:id="rId46"/>
  </p:sldIdLst>
  <p:sldSz cx="9144000" cy="6858000" type="screen4x3"/>
  <p:notesSz cx="9866313" cy="67357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0000"/>
    <a:srgbClr val="3300F0"/>
    <a:srgbClr val="DADED7"/>
    <a:srgbClr val="D7DBD3"/>
    <a:srgbClr val="F5F6F3"/>
    <a:srgbClr val="E4E5DC"/>
    <a:srgbClr val="DFE1D9"/>
    <a:srgbClr val="4F5047"/>
    <a:srgbClr val="EAE9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70" autoAdjust="0"/>
    <p:restoredTop sz="95076" autoAdjust="0"/>
  </p:normalViewPr>
  <p:slideViewPr>
    <p:cSldViewPr snapToGrid="0">
      <p:cViewPr varScale="1">
        <p:scale>
          <a:sx n="116" d="100"/>
          <a:sy n="116" d="100"/>
        </p:scale>
        <p:origin x="1266" y="108"/>
      </p:cViewPr>
      <p:guideLst>
        <p:guide orient="horz" pos="2137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20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55A23-F486-4562-8EA7-36DFBE1C2167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B9E6-318C-40BE-A2B8-0A59940F12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16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99555-4C6C-4900-9A12-F4B23660F8CB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17888" y="841375"/>
            <a:ext cx="3030537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2" y="3241586"/>
            <a:ext cx="7893050" cy="26522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01305-8C7D-43D4-A953-0621B61048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78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01305-8C7D-43D4-A953-0621B61048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701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96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622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562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033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960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081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929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560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17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03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2303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835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380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451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573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240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721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234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876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2554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7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800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8174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310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8447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199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060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05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29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606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819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721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119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03615"/>
            <a:ext cx="9144000" cy="15336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638"/>
            <a:ext cx="2271891" cy="731362"/>
          </a:xfrm>
          <a:prstGeom prst="rect">
            <a:avLst/>
          </a:prstGeom>
        </p:spPr>
      </p:pic>
      <p:sp>
        <p:nvSpPr>
          <p:cNvPr id="12" name="Rectangle 3"/>
          <p:cNvSpPr/>
          <p:nvPr userDrawn="1"/>
        </p:nvSpPr>
        <p:spPr>
          <a:xfrm>
            <a:off x="0" y="1903615"/>
            <a:ext cx="591936" cy="1533698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4" t="25193" r="45322" b="26206"/>
          <a:stretch/>
        </p:blipFill>
        <p:spPr>
          <a:xfrm>
            <a:off x="7504717" y="6216996"/>
            <a:ext cx="1577129" cy="56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25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33BC-62FB-43CB-919F-EDF876B0D9C2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0C98-2F22-4B69-B3FA-AA15BB10F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770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33BC-62FB-43CB-919F-EDF876B0D9C2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0C98-2F22-4B69-B3FA-AA15BB10F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709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B595-08E5-41AD-9875-71BB839532AA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86D9E-327F-4B69-A64F-3FA60B60C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61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기초연구실의필요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="" xmlns:a16="http://schemas.microsoft.com/office/drawing/2014/main" id="{E6CD18C3-801B-4C5D-9C01-BB5BB346B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8282" y="63649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25E1F-6FEB-4613-B157-88EDDAE47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22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25526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65000">
                <a:srgbClr val="4E4E4E"/>
              </a:gs>
              <a:gs pos="100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236"/>
            <a:ext cx="8079581" cy="489053"/>
          </a:xfr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2087" y="6267796"/>
            <a:ext cx="871913" cy="526729"/>
          </a:xfrm>
        </p:spPr>
        <p:txBody>
          <a:bodyPr/>
          <a:lstStyle>
            <a:lvl1pPr>
              <a:defRPr sz="2400" b="1">
                <a:ln>
                  <a:noFill/>
                </a:ln>
                <a:solidFill>
                  <a:schemeClr val="tx1">
                    <a:alpha val="20000"/>
                  </a:schemeClr>
                </a:solidFill>
              </a:defRPr>
            </a:lvl1pPr>
          </a:lstStyle>
          <a:p>
            <a:fld id="{24C20C98-2F22-4B69-B3FA-AA15BB10F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0" y="623454"/>
            <a:ext cx="9144000" cy="9144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92069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711283" y="2868295"/>
            <a:ext cx="4414376" cy="1127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4000" dirty="0">
              <a:solidFill>
                <a:schemeClr val="bg1"/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5301884" y="3967246"/>
            <a:ext cx="3840000" cy="96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noFill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5304655" y="4061457"/>
            <a:ext cx="3840000" cy="96011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1351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/>
          <p:nvPr userDrawn="1"/>
        </p:nvSpPr>
        <p:spPr>
          <a:xfrm>
            <a:off x="6018414" y="0"/>
            <a:ext cx="3125585" cy="68580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직사각형 8"/>
          <p:cNvSpPr/>
          <p:nvPr userDrawn="1"/>
        </p:nvSpPr>
        <p:spPr>
          <a:xfrm>
            <a:off x="-1920000" y="4585158"/>
            <a:ext cx="3840000" cy="96011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70740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/>
          <p:nvPr userDrawn="1"/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3"/>
          <p:cNvSpPr/>
          <p:nvPr userDrawn="1"/>
        </p:nvSpPr>
        <p:spPr>
          <a:xfrm>
            <a:off x="0" y="0"/>
            <a:ext cx="5324475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직사각형 13"/>
          <p:cNvSpPr/>
          <p:nvPr userDrawn="1"/>
        </p:nvSpPr>
        <p:spPr>
          <a:xfrm rot="2700000">
            <a:off x="2910862" y="1013306"/>
            <a:ext cx="4841904" cy="484190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5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/>
          <p:nvPr userDrawn="1"/>
        </p:nvSpPr>
        <p:spPr>
          <a:xfrm flipH="1">
            <a:off x="0" y="0"/>
            <a:ext cx="1612669" cy="68580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220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33BC-62FB-43CB-919F-EDF876B0D9C2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0C98-2F22-4B69-B3FA-AA15BB10FC8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50B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 hasCustomPrompt="1"/>
          </p:nvPr>
        </p:nvSpPr>
        <p:spPr>
          <a:xfrm>
            <a:off x="69056" y="145425"/>
            <a:ext cx="8434387" cy="49660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2309883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33BC-62FB-43CB-919F-EDF876B0D9C2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24C20C98-2F22-4B69-B3FA-AA15BB10F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20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244B33BC-62FB-43CB-919F-EDF876B0D9C2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24C20C98-2F22-4B69-B3FA-AA15BB10F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784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244B33BC-62FB-43CB-919F-EDF876B0D9C2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24C20C98-2F22-4B69-B3FA-AA15BB10F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443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6" r:id="rId12"/>
    <p:sldLayoutId id="2147483687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1535185" y="1904302"/>
            <a:ext cx="7524925" cy="1513808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altLang="ko-KR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Berry </a:t>
            </a:r>
            <a:r>
              <a:rPr lang="en-US" altLang="ko-KR" sz="4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Comparision</a:t>
            </a:r>
            <a:endParaRPr lang="ko-KR" altLang="en-US" sz="4000" baseline="30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4228052" y="3578578"/>
            <a:ext cx="4783370" cy="200849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91440" indent="-91440" algn="l" defTabSz="914400" rtl="0" eaLnBrk="1" latinLnBrk="1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-34290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</a:pPr>
            <a:r>
              <a:rPr lang="en-US" altLang="ko-KR" sz="6400" spc="-12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Jae Hyeong Park</a:t>
            </a:r>
          </a:p>
          <a:p>
            <a:pPr algn="r">
              <a:lnSpc>
                <a:spcPct val="120000"/>
              </a:lnSpc>
              <a:spcBef>
                <a:spcPct val="0"/>
              </a:spcBef>
            </a:pPr>
            <a:r>
              <a:rPr lang="en-US" altLang="ko-KR" sz="3600" spc="-12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Combined Course </a:t>
            </a:r>
            <a:br>
              <a:rPr lang="en-US" altLang="ko-KR" sz="3600" spc="-12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</a:br>
            <a:r>
              <a:rPr lang="en-US" altLang="ko-KR" sz="3600" spc="-12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School of Mechanical Engineering,</a:t>
            </a:r>
            <a:br>
              <a:rPr lang="en-US" altLang="ko-KR" sz="3600" spc="-12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</a:br>
            <a:r>
              <a:rPr lang="en-US" altLang="ko-KR" sz="3600" spc="-12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Sungkyunkwan University</a:t>
            </a:r>
            <a:endParaRPr lang="en-US" altLang="ko-KR" sz="3600" spc="-12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2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Arial" panose="020B0604020202020204" pitchFamily="34" charset="0"/>
              </a:rPr>
              <a:t>설향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5546" y="1878227"/>
            <a:ext cx="19062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적당한 </a:t>
            </a:r>
            <a:r>
              <a:rPr lang="ko-KR" altLang="en-US" dirty="0" err="1" smtClean="0"/>
              <a:t>달달함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적당한 </a:t>
            </a:r>
            <a:r>
              <a:rPr lang="ko-KR" altLang="en-US" dirty="0" err="1" smtClean="0"/>
              <a:t>식감</a:t>
            </a:r>
            <a:endParaRPr lang="en-US" altLang="ko-KR" dirty="0" smtClean="0"/>
          </a:p>
          <a:p>
            <a:r>
              <a:rPr lang="ko-KR" altLang="en-US" dirty="0" smtClean="0"/>
              <a:t>자꾸만 먹고 싶음</a:t>
            </a:r>
            <a:endParaRPr lang="en-US" altLang="ko-KR" dirty="0" smtClean="0"/>
          </a:p>
          <a:p>
            <a:r>
              <a:rPr lang="ko-KR" altLang="en-US" dirty="0" smtClean="0"/>
              <a:t>부담스럽지 않음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15514" y="4003589"/>
            <a:ext cx="3912973" cy="2232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dirty="0" smtClean="0"/>
              <a:t>2</a:t>
            </a:r>
            <a:r>
              <a:rPr lang="ko-KR" altLang="en-US" sz="7200" smtClean="0"/>
              <a:t>등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436949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Arial" panose="020B0604020202020204" pitchFamily="34" charset="0"/>
              </a:rPr>
              <a:t>죽향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5546" y="1878227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홍희보다 </a:t>
            </a:r>
            <a:r>
              <a:rPr lang="ko-KR" altLang="en-US" err="1" smtClean="0"/>
              <a:t>풀냄새</a:t>
            </a:r>
            <a:r>
              <a:rPr lang="ko-KR" altLang="en-US" smtClean="0"/>
              <a:t> 심함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8382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12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Server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09550" y="861716"/>
            <a:ext cx="1617992" cy="1784572"/>
            <a:chOff x="3705092" y="2113876"/>
            <a:chExt cx="1617992" cy="1784572"/>
          </a:xfrm>
        </p:grpSpPr>
        <p:sp>
          <p:nvSpPr>
            <p:cNvPr id="11" name="직사각형 10"/>
            <p:cNvSpPr/>
            <p:nvPr/>
          </p:nvSpPr>
          <p:spPr>
            <a:xfrm>
              <a:off x="4021352" y="3252117"/>
              <a:ext cx="12716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>
                  <a:latin typeface="+mj-lt"/>
                  <a:cs typeface="Arial" panose="020B0604020202020204" pitchFamily="34" charset="0"/>
                </a:rPr>
                <a:t>LEAF </a:t>
              </a:r>
              <a:r>
                <a:rPr lang="en-US" altLang="ko-KR" b="1" dirty="0" smtClean="0">
                  <a:latin typeface="+mj-lt"/>
                  <a:cs typeface="Arial" panose="020B0604020202020204" pitchFamily="34" charset="0"/>
                </a:rPr>
                <a:t>Server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05092" y="2113876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4" descr="Server PNG Images, Server Icon Free Download - Free Transparent PNG Logo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1304" y="2122719"/>
              <a:ext cx="1391100" cy="139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잎 - 무료 자연개 아이콘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75246">
              <a:off x="3812648" y="3465303"/>
              <a:ext cx="319420" cy="31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AutoShape 2" descr="Top 10 Raspberry Pi 3 Cases (with fan, screen, ...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836" y="1011034"/>
            <a:ext cx="2312344" cy="1919287"/>
          </a:xfrm>
          <a:prstGeom prst="rect">
            <a:avLst/>
          </a:prstGeom>
        </p:spPr>
      </p:pic>
      <p:pic>
        <p:nvPicPr>
          <p:cNvPr id="3078" name="Picture 6" descr="Raspberry Pi Documentation - Raspberry Pi hardwa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714" y="691604"/>
            <a:ext cx="4449827" cy="255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aspberry Pi 3 Model B Technical Specifications - element14 Communit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836" y="3387680"/>
            <a:ext cx="5264936" cy="332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/>
          <a:srcRect b="77284"/>
          <a:stretch/>
        </p:blipFill>
        <p:spPr>
          <a:xfrm>
            <a:off x="0" y="-1572951"/>
            <a:ext cx="6498897" cy="15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2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13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Server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09550" y="861716"/>
            <a:ext cx="1617992" cy="1784572"/>
            <a:chOff x="3705092" y="2113876"/>
            <a:chExt cx="1617992" cy="1784572"/>
          </a:xfrm>
        </p:grpSpPr>
        <p:sp>
          <p:nvSpPr>
            <p:cNvPr id="11" name="직사각형 10"/>
            <p:cNvSpPr/>
            <p:nvPr/>
          </p:nvSpPr>
          <p:spPr>
            <a:xfrm>
              <a:off x="4021352" y="3252117"/>
              <a:ext cx="12716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>
                  <a:latin typeface="+mj-lt"/>
                  <a:cs typeface="Arial" panose="020B0604020202020204" pitchFamily="34" charset="0"/>
                </a:rPr>
                <a:t>LEAF </a:t>
              </a:r>
              <a:r>
                <a:rPr lang="en-US" altLang="ko-KR" b="1" dirty="0" smtClean="0">
                  <a:latin typeface="+mj-lt"/>
                  <a:cs typeface="Arial" panose="020B0604020202020204" pitchFamily="34" charset="0"/>
                </a:rPr>
                <a:t>Server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05092" y="2113876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4" descr="Server PNG Images, Server Icon Free Download - Free Transparent PNG Logo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1304" y="2122719"/>
              <a:ext cx="1391100" cy="139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잎 - 무료 자연개 아이콘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75246">
              <a:off x="3812648" y="3465303"/>
              <a:ext cx="319420" cy="31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AutoShape 2" descr="Top 10 Raspberry Pi 3 Cases (with fan, screen, ...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b="77284"/>
          <a:stretch/>
        </p:blipFill>
        <p:spPr>
          <a:xfrm>
            <a:off x="0" y="-1572951"/>
            <a:ext cx="6498897" cy="155786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046443" y="742192"/>
            <a:ext cx="4935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MQTT (</a:t>
            </a:r>
            <a:r>
              <a:rPr lang="en-US" altLang="ko-KR" sz="1400" b="1" dirty="0">
                <a:latin typeface="+mj-lt"/>
                <a:cs typeface="Arial" panose="020B0604020202020204" pitchFamily="34" charset="0"/>
              </a:rPr>
              <a:t>Message Queuing Telemetry Transport)</a:t>
            </a:r>
          </a:p>
        </p:txBody>
      </p:sp>
    </p:spTree>
    <p:extLst>
      <p:ext uri="{BB962C8B-B14F-4D97-AF65-F5344CB8AC3E}">
        <p14:creationId xmlns:p14="http://schemas.microsoft.com/office/powerpoint/2010/main" val="302621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10166" y="858331"/>
            <a:ext cx="1617992" cy="1789474"/>
            <a:chOff x="2512019" y="3048855"/>
            <a:chExt cx="1617992" cy="1789474"/>
          </a:xfrm>
        </p:grpSpPr>
        <p:sp>
          <p:nvSpPr>
            <p:cNvPr id="32" name="직사각형 31"/>
            <p:cNvSpPr/>
            <p:nvPr/>
          </p:nvSpPr>
          <p:spPr>
            <a:xfrm>
              <a:off x="2803565" y="4191998"/>
              <a:ext cx="12716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>
                  <a:latin typeface="+mj-lt"/>
                  <a:cs typeface="Arial" panose="020B0604020202020204" pitchFamily="34" charset="0"/>
                </a:rPr>
                <a:t>LEAF </a:t>
              </a:r>
              <a:r>
                <a:rPr lang="en-US" altLang="ko-KR" b="1" dirty="0" smtClean="0">
                  <a:latin typeface="+mj-lt"/>
                  <a:cs typeface="Arial" panose="020B0604020202020204" pitchFamily="34" charset="0"/>
                </a:rPr>
                <a:t>Core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512019" y="305375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Picture 2" descr="잎 - 무료 자연개 아이콘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75246">
              <a:off x="2603099" y="4405184"/>
              <a:ext cx="319420" cy="31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" descr="Microcontroller Meticulous Lin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044" y="3048855"/>
              <a:ext cx="1417398" cy="141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14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Core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04281" y="4906096"/>
            <a:ext cx="1617992" cy="1722477"/>
            <a:chOff x="386702" y="5095877"/>
            <a:chExt cx="1617992" cy="1722477"/>
          </a:xfrm>
        </p:grpSpPr>
        <p:sp>
          <p:nvSpPr>
            <p:cNvPr id="50" name="직사각형 49"/>
            <p:cNvSpPr/>
            <p:nvPr/>
          </p:nvSpPr>
          <p:spPr>
            <a:xfrm>
              <a:off x="724540" y="6295134"/>
              <a:ext cx="9423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 err="1" smtClean="0">
                  <a:latin typeface="+mj-lt"/>
                  <a:cs typeface="Arial" panose="020B0604020202020204" pitchFamily="34" charset="0"/>
                </a:rPr>
                <a:t>양액</a:t>
              </a:r>
              <a:r>
                <a:rPr lang="ko-KR" altLang="en-US" sz="1400" b="1" dirty="0" smtClean="0">
                  <a:latin typeface="+mj-lt"/>
                  <a:cs typeface="Arial" panose="020B0604020202020204" pitchFamily="34" charset="0"/>
                </a:rPr>
                <a:t> 순환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86702" y="509587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2" name="Picture 2" descr="펌프 - 무료 농업 및 원예개 아이콘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065" y="5282295"/>
              <a:ext cx="1079267" cy="107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그룹 53"/>
          <p:cNvGrpSpPr/>
          <p:nvPr/>
        </p:nvGrpSpPr>
        <p:grpSpPr>
          <a:xfrm>
            <a:off x="4648934" y="2864437"/>
            <a:ext cx="1617992" cy="1722477"/>
            <a:chOff x="3801023" y="2863217"/>
            <a:chExt cx="1617992" cy="1722477"/>
          </a:xfrm>
        </p:grpSpPr>
        <p:sp>
          <p:nvSpPr>
            <p:cNvPr id="47" name="직사각형 46"/>
            <p:cNvSpPr/>
            <p:nvPr/>
          </p:nvSpPr>
          <p:spPr>
            <a:xfrm>
              <a:off x="4218040" y="4062474"/>
              <a:ext cx="7839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 smtClean="0">
                  <a:latin typeface="+mj-lt"/>
                  <a:cs typeface="Arial" panose="020B0604020202020204" pitchFamily="34" charset="0"/>
                </a:rPr>
                <a:t>빛 조절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801023" y="286321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4" name="Picture 4" descr="Led icon Royalty Free Vector Image - VectorStock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7" t="69863" r="72833" b="12500"/>
            <a:stretch/>
          </p:blipFill>
          <p:spPr bwMode="auto">
            <a:xfrm>
              <a:off x="4005304" y="3090725"/>
              <a:ext cx="1209430" cy="1028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직사각형 41"/>
          <p:cNvSpPr/>
          <p:nvPr/>
        </p:nvSpPr>
        <p:spPr>
          <a:xfrm>
            <a:off x="411172" y="4063694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latin typeface="+mj-lt"/>
                <a:cs typeface="Arial" panose="020B0604020202020204" pitchFamily="34" charset="0"/>
              </a:rPr>
              <a:t>자동영양공급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35240" y="2864437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6" name="Picture 6" descr="pH 관리 - 내맘대로 가드닝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87"/>
          <a:stretch/>
        </p:blipFill>
        <p:spPr bwMode="auto">
          <a:xfrm>
            <a:off x="428452" y="3093442"/>
            <a:ext cx="1215004" cy="10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그룹 60"/>
          <p:cNvGrpSpPr/>
          <p:nvPr/>
        </p:nvGrpSpPr>
        <p:grpSpPr>
          <a:xfrm>
            <a:off x="4648934" y="4885610"/>
            <a:ext cx="1617992" cy="1719302"/>
            <a:chOff x="3797023" y="4720457"/>
            <a:chExt cx="1617992" cy="1719302"/>
          </a:xfrm>
        </p:grpSpPr>
        <p:pic>
          <p:nvPicPr>
            <p:cNvPr id="55" name="Picture 4" descr="Led icon Royalty Free Vector Image - VectorStock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3" t="48519" r="50487" b="33844"/>
            <a:stretch/>
          </p:blipFill>
          <p:spPr bwMode="auto">
            <a:xfrm>
              <a:off x="4001304" y="4969551"/>
              <a:ext cx="1209430" cy="1028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직사각형 56"/>
            <p:cNvSpPr/>
            <p:nvPr/>
          </p:nvSpPr>
          <p:spPr>
            <a:xfrm>
              <a:off x="4109482" y="5916539"/>
              <a:ext cx="120897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 smtClean="0">
                  <a:latin typeface="+mj-lt"/>
                  <a:cs typeface="Arial" panose="020B0604020202020204" pitchFamily="34" charset="0"/>
                </a:rPr>
                <a:t>에너지 관리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797023" y="472045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2046444" y="2830335"/>
            <a:ext cx="1515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err="1" smtClean="0">
                <a:latin typeface="+mj-lt"/>
                <a:cs typeface="Arial" panose="020B0604020202020204" pitchFamily="34" charset="0"/>
              </a:rPr>
              <a:t>도징펌프</a:t>
            </a:r>
            <a:r>
              <a:rPr lang="ko-KR" altLang="en-US" sz="1400" b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A/B/C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026554" y="4873094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순환모터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029423" y="5370537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smtClean="0">
                <a:latin typeface="+mj-lt"/>
                <a:cs typeface="Arial" panose="020B0604020202020204" pitchFamily="34" charset="0"/>
              </a:rPr>
              <a:t>수위센서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026554" y="3328494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err="1" smtClean="0">
                <a:latin typeface="+mj-lt"/>
                <a:cs typeface="Arial" panose="020B0604020202020204" pitchFamily="34" charset="0"/>
              </a:rPr>
              <a:t>교반모터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026554" y="3839184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EC/ pH 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센서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465010" y="2859688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LED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5010" y="3186560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Bh1750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8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4281" y="858330"/>
            <a:ext cx="1617992" cy="1722477"/>
            <a:chOff x="235240" y="2864437"/>
            <a:chExt cx="1617992" cy="1722477"/>
          </a:xfrm>
        </p:grpSpPr>
        <p:sp>
          <p:nvSpPr>
            <p:cNvPr id="42" name="직사각형 41"/>
            <p:cNvSpPr/>
            <p:nvPr/>
          </p:nvSpPr>
          <p:spPr>
            <a:xfrm>
              <a:off x="411172" y="4063694"/>
              <a:ext cx="12661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>
                  <a:latin typeface="+mj-lt"/>
                  <a:cs typeface="Arial" panose="020B0604020202020204" pitchFamily="34" charset="0"/>
                </a:rPr>
                <a:t>자동영양공급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35240" y="286443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6" name="Picture 6" descr="pH 관리 - 내맘대로 가드닝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087"/>
            <a:stretch/>
          </p:blipFill>
          <p:spPr bwMode="auto">
            <a:xfrm>
              <a:off x="428452" y="3093442"/>
              <a:ext cx="1215004" cy="1031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15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Core - Nutrient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317" y="3083830"/>
            <a:ext cx="4615427" cy="137133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035375" y="877049"/>
            <a:ext cx="1515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err="1" smtClean="0">
                <a:latin typeface="+mj-lt"/>
                <a:cs typeface="Arial" panose="020B0604020202020204" pitchFamily="34" charset="0"/>
              </a:rPr>
              <a:t>도징펌프</a:t>
            </a:r>
            <a:r>
              <a:rPr lang="ko-KR" altLang="en-US" sz="1400" b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A/B/C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5485" y="1375208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err="1" smtClean="0">
                <a:latin typeface="+mj-lt"/>
                <a:cs typeface="Arial" panose="020B0604020202020204" pitchFamily="34" charset="0"/>
              </a:rPr>
              <a:t>교반모터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15485" y="1885898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EC/ pH 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센서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0103" y="3184709"/>
            <a:ext cx="1515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err="1" smtClean="0">
                <a:latin typeface="+mj-lt"/>
                <a:cs typeface="Arial" panose="020B0604020202020204" pitchFamily="34" charset="0"/>
              </a:rPr>
              <a:t>도징펌프</a:t>
            </a:r>
            <a:r>
              <a:rPr lang="ko-KR" altLang="en-US" sz="1400" b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A/B/C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0213" y="3682868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err="1" smtClean="0">
                <a:latin typeface="+mj-lt"/>
                <a:cs typeface="Arial" panose="020B0604020202020204" pitchFamily="34" charset="0"/>
              </a:rPr>
              <a:t>교반모터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0213" y="4193558"/>
            <a:ext cx="12661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EC 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센서</a:t>
            </a:r>
            <a:endParaRPr lang="en-US" altLang="ko-KR" sz="1400" b="1" dirty="0" smtClean="0">
              <a:latin typeface="+mj-lt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pH 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센서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22273" y="4455168"/>
            <a:ext cx="8066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910840" y="3184709"/>
            <a:ext cx="2476500" cy="2255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모두 구매 요망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94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16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Core - Circulation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32" y="5111983"/>
            <a:ext cx="4669936" cy="142653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995259" y="791386"/>
            <a:ext cx="3153483" cy="1800245"/>
            <a:chOff x="204894" y="791386"/>
            <a:chExt cx="3153483" cy="1800245"/>
          </a:xfrm>
        </p:grpSpPr>
        <p:grpSp>
          <p:nvGrpSpPr>
            <p:cNvPr id="9" name="그룹 8"/>
            <p:cNvGrpSpPr/>
            <p:nvPr/>
          </p:nvGrpSpPr>
          <p:grpSpPr>
            <a:xfrm>
              <a:off x="204894" y="869154"/>
              <a:ext cx="1617992" cy="1722477"/>
              <a:chOff x="386702" y="5095877"/>
              <a:chExt cx="1617992" cy="1722477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724540" y="6295134"/>
                <a:ext cx="94231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ko-KR" altLang="en-US" sz="1400" b="1" dirty="0" err="1" smtClean="0">
                    <a:latin typeface="+mj-lt"/>
                    <a:cs typeface="Arial" panose="020B0604020202020204" pitchFamily="34" charset="0"/>
                  </a:rPr>
                  <a:t>양액</a:t>
                </a:r>
                <a:r>
                  <a:rPr lang="ko-KR" altLang="en-US" sz="1400" b="1" dirty="0" smtClean="0">
                    <a:latin typeface="+mj-lt"/>
                    <a:cs typeface="Arial" panose="020B0604020202020204" pitchFamily="34" charset="0"/>
                  </a:rPr>
                  <a:t> 순환</a:t>
                </a:r>
                <a:endParaRPr lang="en-US" altLang="ko-KR" b="1" dirty="0"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386702" y="5095877"/>
                <a:ext cx="1617992" cy="169068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122" name="Picture 2" descr="펌프 - 무료 농업 및 원예개 아이콘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6065" y="5282295"/>
                <a:ext cx="1079267" cy="10792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직사각형 9"/>
            <p:cNvSpPr/>
            <p:nvPr/>
          </p:nvSpPr>
          <p:spPr>
            <a:xfrm>
              <a:off x="2092249" y="791386"/>
              <a:ext cx="12661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smtClean="0">
                  <a:latin typeface="+mj-lt"/>
                  <a:cs typeface="Arial" panose="020B0604020202020204" pitchFamily="34" charset="0"/>
                </a:rPr>
                <a:t>순환모터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92249" y="1545191"/>
              <a:ext cx="12661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 smtClean="0">
                  <a:latin typeface="+mj-lt"/>
                  <a:cs typeface="Arial" panose="020B0604020202020204" pitchFamily="34" charset="0"/>
                </a:rPr>
                <a:t>수위센서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092249" y="1168289"/>
              <a:ext cx="1266128" cy="462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400" b="1" dirty="0" smtClean="0">
                  <a:latin typeface="+mj-lt"/>
                  <a:cs typeface="Arial" panose="020B0604020202020204" pitchFamily="34" charset="0"/>
                </a:rPr>
                <a:t>SSR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10166" y="858331"/>
            <a:ext cx="1617992" cy="1789474"/>
            <a:chOff x="2512019" y="3048855"/>
            <a:chExt cx="1617992" cy="1789474"/>
          </a:xfrm>
        </p:grpSpPr>
        <p:sp>
          <p:nvSpPr>
            <p:cNvPr id="21" name="직사각형 20"/>
            <p:cNvSpPr/>
            <p:nvPr/>
          </p:nvSpPr>
          <p:spPr>
            <a:xfrm>
              <a:off x="2803565" y="4191998"/>
              <a:ext cx="12716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>
                  <a:latin typeface="+mj-lt"/>
                  <a:cs typeface="Arial" panose="020B0604020202020204" pitchFamily="34" charset="0"/>
                </a:rPr>
                <a:t>LEAF </a:t>
              </a:r>
              <a:r>
                <a:rPr lang="en-US" altLang="ko-KR" b="1" dirty="0" smtClean="0">
                  <a:latin typeface="+mj-lt"/>
                  <a:cs typeface="Arial" panose="020B0604020202020204" pitchFamily="34" charset="0"/>
                </a:rPr>
                <a:t>Core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512019" y="305375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Picture 2" descr="잎 - 무료 자연개 아이콘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75246">
              <a:off x="2603099" y="4405184"/>
              <a:ext cx="319420" cy="31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Microcontroller Meticulous Line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044" y="3048855"/>
              <a:ext cx="1417398" cy="141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직선 연결선 4"/>
          <p:cNvCxnSpPr>
            <a:stCxn id="22" idx="3"/>
            <a:endCxn id="51" idx="1"/>
          </p:cNvCxnSpPr>
          <p:nvPr/>
        </p:nvCxnSpPr>
        <p:spPr>
          <a:xfrm>
            <a:off x="1828158" y="1708577"/>
            <a:ext cx="1167101" cy="5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86670" y="3434008"/>
            <a:ext cx="51235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smtClean="0">
                <a:latin typeface="+mj-lt"/>
                <a:cs typeface="Arial" panose="020B0604020202020204" pitchFamily="34" charset="0"/>
              </a:rPr>
              <a:t>순환모터는 외부전원</a:t>
            </a:r>
            <a:endParaRPr lang="en-US" altLang="ko-KR" sz="1400" b="1" dirty="0" smtClean="0">
              <a:latin typeface="+mj-lt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SSR</a:t>
            </a:r>
            <a:r>
              <a:rPr lang="ko-KR" altLang="en-US" sz="1400" b="1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: 1CH – Low level trigger 5V – on/off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가능 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PWM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에는 부적합</a:t>
            </a:r>
            <a:endParaRPr lang="en-US" altLang="ko-KR" sz="1400" b="1" dirty="0" smtClean="0">
              <a:latin typeface="+mj-lt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 smtClean="0">
                <a:latin typeface="+mj-lt"/>
                <a:cs typeface="Arial" panose="020B0604020202020204" pitchFamily="34" charset="0"/>
              </a:rPr>
              <a:t>수위 센서 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– A0</a:t>
            </a:r>
          </a:p>
        </p:txBody>
      </p:sp>
    </p:spTree>
    <p:extLst>
      <p:ext uri="{BB962C8B-B14F-4D97-AF65-F5344CB8AC3E}">
        <p14:creationId xmlns:p14="http://schemas.microsoft.com/office/powerpoint/2010/main" val="148740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211708" y="856346"/>
            <a:ext cx="1617992" cy="1722477"/>
            <a:chOff x="3801023" y="2863217"/>
            <a:chExt cx="1617992" cy="1722477"/>
          </a:xfrm>
        </p:grpSpPr>
        <p:sp>
          <p:nvSpPr>
            <p:cNvPr id="47" name="직사각형 46"/>
            <p:cNvSpPr/>
            <p:nvPr/>
          </p:nvSpPr>
          <p:spPr>
            <a:xfrm>
              <a:off x="4218040" y="4062474"/>
              <a:ext cx="7839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 smtClean="0">
                  <a:latin typeface="+mj-lt"/>
                  <a:cs typeface="Arial" panose="020B0604020202020204" pitchFamily="34" charset="0"/>
                </a:rPr>
                <a:t>빛 조절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801023" y="286321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4" name="Picture 4" descr="Led icon Royalty Free Vector Image - VectorStock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7" t="69863" r="72833" b="12500"/>
            <a:stretch/>
          </p:blipFill>
          <p:spPr bwMode="auto">
            <a:xfrm>
              <a:off x="4005304" y="3090725"/>
              <a:ext cx="1209430" cy="1028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17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Core - LED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379" y="1342338"/>
            <a:ext cx="5212619" cy="142653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251150" y="822244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LED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17033" y="3257172"/>
            <a:ext cx="26167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LED : 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식물등 구매완료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17033" y="3935521"/>
            <a:ext cx="2616771" cy="462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MOSFET : 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구매 필 전력 맞춰서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912" y="3645886"/>
            <a:ext cx="24955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/>
          <p:cNvGrpSpPr/>
          <p:nvPr/>
        </p:nvGrpSpPr>
        <p:grpSpPr>
          <a:xfrm>
            <a:off x="209043" y="864536"/>
            <a:ext cx="1617992" cy="1719302"/>
            <a:chOff x="3797023" y="4720457"/>
            <a:chExt cx="1617992" cy="1719302"/>
          </a:xfrm>
        </p:grpSpPr>
        <p:pic>
          <p:nvPicPr>
            <p:cNvPr id="55" name="Picture 4" descr="Led icon Royalty Free Vector Image - VectorStock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3" t="48519" r="50487" b="33844"/>
            <a:stretch/>
          </p:blipFill>
          <p:spPr bwMode="auto">
            <a:xfrm>
              <a:off x="4001304" y="4969551"/>
              <a:ext cx="1209430" cy="1028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직사각형 56"/>
            <p:cNvSpPr/>
            <p:nvPr/>
          </p:nvSpPr>
          <p:spPr>
            <a:xfrm>
              <a:off x="4109482" y="5916539"/>
              <a:ext cx="120897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 smtClean="0">
                  <a:latin typeface="+mj-lt"/>
                  <a:cs typeface="Arial" panose="020B0604020202020204" pitchFamily="34" charset="0"/>
                </a:rPr>
                <a:t>에너지 관리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797023" y="472045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18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Core – Energy saving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030" y="2684804"/>
            <a:ext cx="5748696" cy="3956724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175" y="874830"/>
            <a:ext cx="4478000" cy="150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0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09043" y="864536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2509" y="2002777"/>
            <a:ext cx="1271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latin typeface="+mj-lt"/>
                <a:cs typeface="Arial" panose="020B0604020202020204" pitchFamily="34" charset="0"/>
              </a:rPr>
              <a:t>LEAF </a:t>
            </a:r>
            <a:r>
              <a:rPr lang="en-US" altLang="ko-KR" b="1" dirty="0" smtClean="0">
                <a:latin typeface="+mj-lt"/>
                <a:cs typeface="Arial" panose="020B0604020202020204" pitchFamily="34" charset="0"/>
              </a:rPr>
              <a:t>Feel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3" name="Picture 2" descr="잎 - 무료 자연개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75246">
            <a:off x="422043" y="2215963"/>
            <a:ext cx="319420" cy="3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Water Temperature Indicator Silhouette and Line Icon Set. Mercury  Thermometer and Water Drop Black Pictogram. Temperature and Humidity Level  Sign Collection. Isolated Vector Illustration. 23211604 Vector Art at  Vecteezy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4" t="22026" r="10580" b="22930"/>
          <a:stretch/>
        </p:blipFill>
        <p:spPr bwMode="auto">
          <a:xfrm>
            <a:off x="477253" y="1023199"/>
            <a:ext cx="1020565" cy="111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19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Feel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591721" y="850340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872" y="1109976"/>
            <a:ext cx="1285747" cy="956011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2716242" y="2054723"/>
            <a:ext cx="1428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err="1" smtClean="0">
                <a:latin typeface="+mj-lt"/>
                <a:cs typeface="Arial" panose="020B0604020202020204" pitchFamily="34" charset="0"/>
              </a:rPr>
              <a:t>Wesmos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 D1 mini</a:t>
            </a:r>
            <a:endParaRPr lang="en-US" altLang="ko-KR" sz="14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616" y="1012449"/>
            <a:ext cx="1193959" cy="1153163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244599" y="850340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745586" y="2054723"/>
            <a:ext cx="616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OLED</a:t>
            </a:r>
            <a:endParaRPr lang="en-US" altLang="ko-KR" sz="14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418160" y="850340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870341" y="2054723"/>
            <a:ext cx="6636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DHT22</a:t>
            </a:r>
            <a:endParaRPr lang="en-US" altLang="ko-KR" sz="14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2071" y="1088521"/>
            <a:ext cx="1291927" cy="105636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2493506" y="766763"/>
            <a:ext cx="5497197" cy="1887108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>
            <a:stCxn id="9" idx="3"/>
            <a:endCxn id="46" idx="1"/>
          </p:cNvCxnSpPr>
          <p:nvPr/>
        </p:nvCxnSpPr>
        <p:spPr>
          <a:xfrm>
            <a:off x="1827035" y="1709880"/>
            <a:ext cx="666471" cy="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96" name="그룹 4095"/>
          <p:cNvGrpSpPr/>
          <p:nvPr/>
        </p:nvGrpSpPr>
        <p:grpSpPr>
          <a:xfrm>
            <a:off x="1951970" y="2911331"/>
            <a:ext cx="5698268" cy="2315930"/>
            <a:chOff x="1663337" y="3544145"/>
            <a:chExt cx="5698268" cy="2315930"/>
          </a:xfrm>
        </p:grpSpPr>
        <p:sp>
          <p:nvSpPr>
            <p:cNvPr id="56" name="직사각형 55"/>
            <p:cNvSpPr/>
            <p:nvPr/>
          </p:nvSpPr>
          <p:spPr>
            <a:xfrm>
              <a:off x="6231230" y="4130678"/>
              <a:ext cx="1130375" cy="357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000" b="1" dirty="0" smtClean="0">
                  <a:latin typeface="+mj-lt"/>
                  <a:cs typeface="Arial" panose="020B0604020202020204" pitchFamily="34" charset="0"/>
                </a:rPr>
                <a:t>OLED SCL</a:t>
              </a:r>
              <a:endParaRPr lang="en-US" altLang="ko-KR" sz="1000" b="1" dirty="0">
                <a:latin typeface="+mj-lt"/>
                <a:cs typeface="Arial" panose="020B0604020202020204" pitchFamily="34" charset="0"/>
              </a:endParaRPr>
            </a:p>
          </p:txBody>
        </p:sp>
        <p:pic>
          <p:nvPicPr>
            <p:cNvPr id="4098" name="Picture 2" descr="ESP8266 Pinout Reference: Which GPIO pins should you use? | Random Nerd  Tutorials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3337" y="3544145"/>
              <a:ext cx="4574281" cy="231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직사각형 70"/>
            <p:cNvSpPr/>
            <p:nvPr/>
          </p:nvSpPr>
          <p:spPr>
            <a:xfrm>
              <a:off x="6231230" y="4674122"/>
              <a:ext cx="11303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000" b="1" dirty="0" smtClean="0">
                  <a:latin typeface="+mj-lt"/>
                  <a:cs typeface="Arial" panose="020B0604020202020204" pitchFamily="34" charset="0"/>
                </a:rPr>
                <a:t>DHT 22 pin </a:t>
              </a:r>
              <a:endParaRPr lang="en-US" altLang="ko-KR" sz="1000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231230" y="4309188"/>
              <a:ext cx="11303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000" b="1" dirty="0" smtClean="0">
                  <a:latin typeface="+mj-lt"/>
                  <a:cs typeface="Arial" panose="020B0604020202020204" pitchFamily="34" charset="0"/>
                </a:rPr>
                <a:t>OLED SDA</a:t>
              </a:r>
              <a:endParaRPr lang="en-US" altLang="ko-KR" sz="10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75" name="직사각형 74"/>
          <p:cNvSpPr/>
          <p:nvPr/>
        </p:nvSpPr>
        <p:spPr>
          <a:xfrm>
            <a:off x="143055" y="5249119"/>
            <a:ext cx="31716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latin typeface="+mj-lt"/>
                <a:cs typeface="Arial" panose="020B0604020202020204" pitchFamily="34" charset="0"/>
              </a:rPr>
              <a:t>LEAF </a:t>
            </a:r>
            <a:r>
              <a:rPr lang="en-US" altLang="ko-KR" b="1" dirty="0" smtClean="0">
                <a:latin typeface="+mj-lt"/>
                <a:cs typeface="Arial" panose="020B0604020202020204" pitchFamily="34" charset="0"/>
              </a:rPr>
              <a:t>Feel v1 : no battery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79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6AED297-88B1-4498-96D5-5591461BB898}"/>
              </a:ext>
            </a:extLst>
          </p:cNvPr>
          <p:cNvSpPr txBox="1"/>
          <p:nvPr/>
        </p:nvSpPr>
        <p:spPr>
          <a:xfrm>
            <a:off x="6696075" y="2765519"/>
            <a:ext cx="2447925" cy="12569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Product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0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09043" y="864536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2509" y="2002777"/>
            <a:ext cx="1271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latin typeface="+mj-lt"/>
                <a:cs typeface="Arial" panose="020B0604020202020204" pitchFamily="34" charset="0"/>
              </a:rPr>
              <a:t>LEAF </a:t>
            </a:r>
            <a:r>
              <a:rPr lang="en-US" altLang="ko-KR" b="1" dirty="0" smtClean="0">
                <a:latin typeface="+mj-lt"/>
                <a:cs typeface="Arial" panose="020B0604020202020204" pitchFamily="34" charset="0"/>
              </a:rPr>
              <a:t>Feel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3" name="Picture 2" descr="잎 - 무료 자연개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75246">
            <a:off x="422043" y="2215963"/>
            <a:ext cx="319420" cy="3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Water Temperature Indicator Silhouette and Line Icon Set. Mercury  Thermometer and Water Drop Black Pictogram. Temperature and Humidity Level  Sign Collection. Isolated Vector Illustration. 23211604 Vector Art at  Vecteezy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4" t="22026" r="10580" b="22930"/>
          <a:stretch/>
        </p:blipFill>
        <p:spPr bwMode="auto">
          <a:xfrm>
            <a:off x="477253" y="1023199"/>
            <a:ext cx="1020565" cy="111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20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Feel (cont’d)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591721" y="850340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872" y="1109976"/>
            <a:ext cx="1285747" cy="956011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2716242" y="2054723"/>
            <a:ext cx="1428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err="1" smtClean="0">
                <a:latin typeface="+mj-lt"/>
                <a:cs typeface="Arial" panose="020B0604020202020204" pitchFamily="34" charset="0"/>
              </a:rPr>
              <a:t>Wesmos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 D1 mini</a:t>
            </a:r>
            <a:endParaRPr lang="en-US" altLang="ko-KR" sz="14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616" y="1012449"/>
            <a:ext cx="1193959" cy="1153163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244599" y="850340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745586" y="2054723"/>
            <a:ext cx="616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OLED</a:t>
            </a:r>
            <a:endParaRPr lang="en-US" altLang="ko-KR" sz="14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418160" y="850340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870341" y="2054723"/>
            <a:ext cx="6636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DHT22</a:t>
            </a:r>
            <a:endParaRPr lang="en-US" altLang="ko-KR" sz="14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2071" y="1088521"/>
            <a:ext cx="1291927" cy="105636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2493506" y="766763"/>
            <a:ext cx="5497197" cy="1887108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>
            <a:stCxn id="9" idx="3"/>
            <a:endCxn id="46" idx="1"/>
          </p:cNvCxnSpPr>
          <p:nvPr/>
        </p:nvCxnSpPr>
        <p:spPr>
          <a:xfrm>
            <a:off x="1827035" y="1709880"/>
            <a:ext cx="666471" cy="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72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06993" y="863556"/>
            <a:ext cx="1631803" cy="1784572"/>
            <a:chOff x="7324363" y="2224318"/>
            <a:chExt cx="1631803" cy="1784572"/>
          </a:xfrm>
        </p:grpSpPr>
        <p:sp>
          <p:nvSpPr>
            <p:cNvPr id="13" name="직사각형 12"/>
            <p:cNvSpPr/>
            <p:nvPr/>
          </p:nvSpPr>
          <p:spPr>
            <a:xfrm>
              <a:off x="7324363" y="2224318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7484023" y="3362559"/>
              <a:ext cx="1472143" cy="646331"/>
              <a:chOff x="7415443" y="3362559"/>
              <a:chExt cx="1472143" cy="646331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7615909" y="3362559"/>
                <a:ext cx="127167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b="1" dirty="0">
                    <a:latin typeface="+mj-lt"/>
                    <a:cs typeface="Arial" panose="020B0604020202020204" pitchFamily="34" charset="0"/>
                  </a:rPr>
                  <a:t>LEAF </a:t>
                </a:r>
                <a:r>
                  <a:rPr lang="en-US" altLang="ko-KR" b="1" dirty="0" smtClean="0">
                    <a:latin typeface="+mj-lt"/>
                    <a:cs typeface="Arial" panose="020B0604020202020204" pitchFamily="34" charset="0"/>
                  </a:rPr>
                  <a:t>Eyes</a:t>
                </a:r>
                <a:endParaRPr lang="en-US" altLang="ko-KR" b="1" dirty="0">
                  <a:latin typeface="+mj-lt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Picture 2" descr="잎 - 무료 자연개 아이콘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575246">
                <a:off x="7415443" y="3575745"/>
                <a:ext cx="319420" cy="319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Picture 10" descr="Ey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2621" y="2351257"/>
              <a:ext cx="1199433" cy="1199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21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Eyes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562" y="895434"/>
            <a:ext cx="572452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1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02058" y="863556"/>
            <a:ext cx="1737728" cy="1784572"/>
            <a:chOff x="6357895" y="4399328"/>
            <a:chExt cx="1737728" cy="1784572"/>
          </a:xfrm>
        </p:grpSpPr>
        <p:sp>
          <p:nvSpPr>
            <p:cNvPr id="12" name="직사각형 11"/>
            <p:cNvSpPr/>
            <p:nvPr/>
          </p:nvSpPr>
          <p:spPr>
            <a:xfrm>
              <a:off x="6357895" y="4399328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6448975" y="5537569"/>
              <a:ext cx="1646648" cy="646331"/>
              <a:chOff x="6448975" y="5537569"/>
              <a:chExt cx="1646648" cy="646331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6649441" y="5537569"/>
                <a:ext cx="144618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b="1" dirty="0">
                    <a:latin typeface="+mj-lt"/>
                    <a:cs typeface="Arial" panose="020B0604020202020204" pitchFamily="34" charset="0"/>
                  </a:rPr>
                  <a:t>LEAF </a:t>
                </a:r>
                <a:r>
                  <a:rPr lang="en-US" altLang="ko-KR" b="1" dirty="0" smtClean="0">
                    <a:latin typeface="+mj-lt"/>
                    <a:cs typeface="Arial" panose="020B0604020202020204" pitchFamily="34" charset="0"/>
                  </a:rPr>
                  <a:t>Farmer</a:t>
                </a:r>
                <a:endParaRPr lang="en-US" altLang="ko-KR" b="1" dirty="0">
                  <a:latin typeface="+mj-lt"/>
                  <a:cs typeface="Arial" panose="020B0604020202020204" pitchFamily="34" charset="0"/>
                </a:endParaRPr>
              </a:p>
            </p:txBody>
          </p:sp>
          <p:pic>
            <p:nvPicPr>
              <p:cNvPr id="16" name="Picture 2" descr="잎 - 무료 자연개 아이콘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575246">
                <a:off x="6448975" y="5750755"/>
                <a:ext cx="319420" cy="319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2" descr="산업용 로봇 아이콘 - ico,png,icns,무료 아이콘 다운로드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10493" y="4585186"/>
              <a:ext cx="1073996" cy="1073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22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Farmer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56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6AED297-88B1-4498-96D5-5591461BB898}"/>
              </a:ext>
            </a:extLst>
          </p:cNvPr>
          <p:cNvSpPr txBox="1"/>
          <p:nvPr/>
        </p:nvSpPr>
        <p:spPr>
          <a:xfrm>
            <a:off x="4324350" y="2556418"/>
            <a:ext cx="469582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Environment Automation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24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Environment Automation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1500" y="1191427"/>
            <a:ext cx="91470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 err="1" smtClean="0">
                <a:latin typeface="Söhne"/>
              </a:rPr>
              <a:t>온습도</a:t>
            </a:r>
            <a:r>
              <a:rPr lang="ko-KR" altLang="en-US" b="1" dirty="0" smtClean="0">
                <a:latin typeface="Söhne"/>
              </a:rPr>
              <a:t> </a:t>
            </a:r>
            <a:r>
              <a:rPr lang="ko-KR" altLang="en-US" b="1" dirty="0">
                <a:latin typeface="Söhne"/>
              </a:rPr>
              <a:t>센서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환경의 </a:t>
            </a:r>
            <a:r>
              <a:rPr lang="ko-KR" altLang="en-US" b="1" smtClean="0">
                <a:latin typeface="Söhne"/>
              </a:rPr>
              <a:t>온습도를 측정합니다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Söhne"/>
              </a:rPr>
              <a:t>온도 조절 장치</a:t>
            </a:r>
            <a:r>
              <a:rPr lang="en-US" altLang="ko-KR" b="1" dirty="0" smtClean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공간의 </a:t>
            </a:r>
            <a:r>
              <a:rPr lang="ko-KR" altLang="en-US" b="1" smtClean="0">
                <a:latin typeface="Söhne"/>
              </a:rPr>
              <a:t>온도를 조절합니다</a:t>
            </a:r>
            <a:r>
              <a:rPr lang="en-US" altLang="ko-KR" b="1" dirty="0" smtClean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Söhne"/>
              </a:rPr>
              <a:t>습도 조절 장치 </a:t>
            </a:r>
            <a:r>
              <a:rPr lang="en-US" altLang="ko-KR" b="1" dirty="0" smtClean="0">
                <a:latin typeface="Söhne"/>
              </a:rPr>
              <a:t>: </a:t>
            </a:r>
            <a:r>
              <a:rPr lang="ko-KR" altLang="en-US" b="1" smtClean="0">
                <a:latin typeface="Söhne"/>
              </a:rPr>
              <a:t>공간의 습도를 조절합니다</a:t>
            </a:r>
            <a:r>
              <a:rPr lang="en-US" altLang="ko-KR" b="1" smtClean="0">
                <a:latin typeface="Söhne"/>
              </a:rPr>
              <a:t>.</a:t>
            </a:r>
            <a:endParaRPr lang="en-US" altLang="ko-KR" b="1" dirty="0" smtClean="0">
              <a:latin typeface="Söhne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Söhne"/>
              </a:rPr>
              <a:t> </a:t>
            </a:r>
            <a:r>
              <a:rPr lang="en-US" altLang="ko-KR" b="1" dirty="0" smtClean="0">
                <a:latin typeface="Söhne"/>
              </a:rPr>
              <a:t>CO2 </a:t>
            </a:r>
            <a:r>
              <a:rPr lang="ko-KR" altLang="en-US" b="1">
                <a:latin typeface="Söhne"/>
              </a:rPr>
              <a:t>센서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이산화탄소 농도를 측정합니다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조명 시스템</a:t>
            </a:r>
            <a:r>
              <a:rPr lang="en-US" altLang="ko-KR" b="1" dirty="0">
                <a:latin typeface="Söhne"/>
              </a:rPr>
              <a:t>: LED </a:t>
            </a:r>
            <a:r>
              <a:rPr lang="ko-KR" altLang="en-US" b="1">
                <a:latin typeface="Söhne"/>
              </a:rPr>
              <a:t>또는 다른 고성능 빛 소스가 필요합니다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자동 물주기 시스템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물의 양과 빈도를 조절합니다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영양제 분배 시스템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식물에 필요한 영양제를 자동으로 제공합니다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통제 장치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센서와 다른 기기를 중앙에서 제어할 수 있는 마이크로컨트롤러 또는 </a:t>
            </a:r>
            <a:r>
              <a:rPr lang="en-US" altLang="ko-KR" b="1" dirty="0">
                <a:latin typeface="Söhne"/>
              </a:rPr>
              <a:t>PLC.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환풍기 및 에어 필터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공기 순환과 필터링을 위해 필요합니다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데이터 </a:t>
            </a:r>
            <a:r>
              <a:rPr lang="ko-KR" altLang="en-US" b="1" dirty="0" err="1">
                <a:latin typeface="Söhne"/>
              </a:rPr>
              <a:t>로깅</a:t>
            </a:r>
            <a:r>
              <a:rPr lang="ko-KR" altLang="en-US" b="1" dirty="0">
                <a:latin typeface="Söhne"/>
              </a:rPr>
              <a:t> 시스템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모든 환경 데이터를 저장하고 분석할 수 있는 시스템</a:t>
            </a:r>
            <a:r>
              <a:rPr lang="en-US" altLang="ko-KR" b="1" dirty="0">
                <a:latin typeface="Söhne"/>
              </a:rPr>
              <a:t>.</a:t>
            </a:r>
          </a:p>
        </p:txBody>
      </p:sp>
      <p:pic>
        <p:nvPicPr>
          <p:cNvPr id="30" name="Picture 4" descr="확인 표시 컴퓨터 아이콘 무료 콘텐츠, 녹색 체크 표시, 각도, 잎, 본문 png | PNG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52"/>
            <a:ext cx="766990" cy="6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확인 표시 컴퓨터 아이콘 무료 콘텐츠, 녹색 체크 표시, 각도, 잎, 본문 png | PNG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7795"/>
            <a:ext cx="766990" cy="6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확인 표시 컴퓨터 아이콘 무료 콘텐츠, 녹색 체크 표시, 각도, 잎, 본문 png | PNG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0196"/>
            <a:ext cx="766990" cy="6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확인 표시 컴퓨터 아이콘 무료 콘텐츠, 녹색 체크 표시, 각도, 잎, 본문 png | PNG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88278"/>
            <a:ext cx="766990" cy="6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46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25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Environment Automation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4350" y="753277"/>
            <a:ext cx="9147040" cy="55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Söhne"/>
              </a:rPr>
              <a:t> </a:t>
            </a:r>
            <a:r>
              <a:rPr lang="ko-KR" altLang="en-US" b="1" dirty="0" err="1" smtClean="0">
                <a:latin typeface="Söhne"/>
              </a:rPr>
              <a:t>온</a:t>
            </a:r>
            <a:r>
              <a:rPr lang="ko-KR" altLang="en-US" b="1" dirty="0" err="1">
                <a:latin typeface="Söhne"/>
              </a:rPr>
              <a:t>습</a:t>
            </a:r>
            <a:r>
              <a:rPr lang="ko-KR" altLang="en-US" b="1" dirty="0" err="1" smtClean="0">
                <a:latin typeface="Söhne"/>
              </a:rPr>
              <a:t>도</a:t>
            </a:r>
            <a:r>
              <a:rPr lang="ko-KR" altLang="en-US" b="1" dirty="0" smtClean="0">
                <a:latin typeface="Söhne"/>
              </a:rPr>
              <a:t> 센서</a:t>
            </a:r>
            <a:endParaRPr lang="en-US" altLang="ko-KR" b="1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48811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6AED297-88B1-4498-96D5-5591461BB898}"/>
              </a:ext>
            </a:extLst>
          </p:cNvPr>
          <p:cNvSpPr txBox="1"/>
          <p:nvPr/>
        </p:nvSpPr>
        <p:spPr>
          <a:xfrm>
            <a:off x="4324350" y="2556418"/>
            <a:ext cx="469582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Robot</a:t>
            </a:r>
          </a:p>
          <a:p>
            <a:pPr algn="r"/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Automation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50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27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Robot Automation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586" y="979553"/>
            <a:ext cx="8604613" cy="4990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Söhne"/>
              </a:rPr>
              <a:t>로봇 </a:t>
            </a:r>
            <a:r>
              <a:rPr lang="ko-KR" altLang="en-US" b="1" dirty="0">
                <a:latin typeface="Söhne"/>
              </a:rPr>
              <a:t>팔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식물을 재배하고 수확하는 작업을 담당합니다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로봇 카메라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식물의 성장 상태나 수확 가능 여부를 판단합니다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로봇 이동 시스템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수직 농장 공간 내에서 이동이 필요할 경우 사용합니다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센서 </a:t>
            </a:r>
            <a:r>
              <a:rPr lang="ko-KR" altLang="en-US" b="1" dirty="0" err="1">
                <a:latin typeface="Söhne"/>
              </a:rPr>
              <a:t>스위트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로봇 팔의 정밀한 움직임을 위한 다양한 센서 </a:t>
            </a:r>
            <a:r>
              <a:rPr lang="en-US" altLang="ko-KR" b="1" dirty="0">
                <a:latin typeface="Söhne"/>
              </a:rPr>
              <a:t>(</a:t>
            </a:r>
            <a:r>
              <a:rPr lang="ko-KR" altLang="en-US" b="1">
                <a:latin typeface="Söhne"/>
              </a:rPr>
              <a:t>터치 센서</a:t>
            </a:r>
            <a:r>
              <a:rPr lang="en-US" altLang="ko-KR" b="1" dirty="0">
                <a:latin typeface="Söhne"/>
              </a:rPr>
              <a:t>, </a:t>
            </a:r>
            <a:r>
              <a:rPr lang="ko-KR" altLang="en-US" b="1">
                <a:latin typeface="Söhne"/>
              </a:rPr>
              <a:t>광학 센서 등</a:t>
            </a:r>
            <a:r>
              <a:rPr lang="en-US" altLang="ko-KR" b="1" dirty="0">
                <a:latin typeface="Söhne"/>
              </a:rPr>
              <a:t>).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자동 분류 시스템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수확한 식물을 분류하고 포장합니다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자동 배치 시스템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씨앗 또는 묘목을 자동으로 심습니다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로봇 컨트롤러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로봇의 모든 작동을 제어합니다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소프트웨어 인터페이스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로봇과 환경 제어 시스템을 통합하고 모니터링합니다</a:t>
            </a:r>
            <a:r>
              <a:rPr lang="en-US" altLang="ko-KR" b="1" dirty="0">
                <a:latin typeface="Söhne"/>
              </a:rPr>
              <a:t>.</a:t>
            </a:r>
          </a:p>
        </p:txBody>
      </p:sp>
      <p:pic>
        <p:nvPicPr>
          <p:cNvPr id="8" name="Picture 4" descr="확인 표시 컴퓨터 아이콘 무료 콘텐츠, 녹색 체크 표시, 각도, 잎, 본문 png | PNG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9"/>
            <a:ext cx="766990" cy="6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확인 표시 컴퓨터 아이콘 무료 콘텐츠, 녹색 체크 표시, 각도, 잎, 본문 png | PNG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6900" y="5172394"/>
            <a:ext cx="766990" cy="6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52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6AED297-88B1-4498-96D5-5591461BB898}"/>
              </a:ext>
            </a:extLst>
          </p:cNvPr>
          <p:cNvSpPr txBox="1"/>
          <p:nvPr/>
        </p:nvSpPr>
        <p:spPr>
          <a:xfrm>
            <a:off x="7310297" y="2770938"/>
            <a:ext cx="1833703" cy="1246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Space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0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" y="702734"/>
            <a:ext cx="5297076" cy="5019408"/>
          </a:xfrm>
          <a:prstGeom prst="rect">
            <a:avLst/>
          </a:prstGeom>
        </p:spPr>
      </p:pic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29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Clothes</a:t>
            </a:r>
            <a:endParaRPr lang="ko-KR" altLang="en-US" sz="3600" b="0" dirty="0">
              <a:ln>
                <a:solidFill>
                  <a:schemeClr val="accent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038" y="3783012"/>
            <a:ext cx="5347229" cy="301033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67266" y="2302933"/>
            <a:ext cx="131233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50800">
              <a:schemeClr val="bg1">
                <a:alpha val="9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38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Arial" panose="020B0604020202020204" pitchFamily="34" charset="0"/>
              </a:rPr>
              <a:t>비타베리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5546" y="1878227"/>
            <a:ext cx="16225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그냥 </a:t>
            </a:r>
            <a:r>
              <a:rPr lang="ko-KR" altLang="en-US" dirty="0" err="1" smtClean="0"/>
              <a:t>딸기맛</a:t>
            </a:r>
            <a:endParaRPr lang="en-US" altLang="ko-KR" dirty="0" smtClean="0"/>
          </a:p>
          <a:p>
            <a:r>
              <a:rPr lang="ko-KR" altLang="en-US" dirty="0" smtClean="0"/>
              <a:t>부드러운 편 </a:t>
            </a:r>
            <a:endParaRPr lang="en-US" altLang="ko-KR" dirty="0" smtClean="0"/>
          </a:p>
          <a:p>
            <a:r>
              <a:rPr lang="ko-KR" altLang="en-US" dirty="0" smtClean="0"/>
              <a:t>아삭하지 않음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7314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30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Clothes</a:t>
            </a:r>
            <a:endParaRPr lang="ko-KR" altLang="en-US" sz="3600" b="0" dirty="0">
              <a:ln>
                <a:solidFill>
                  <a:schemeClr val="accent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6258" t="3974" r="6102" b="1127"/>
          <a:stretch/>
        </p:blipFill>
        <p:spPr>
          <a:xfrm>
            <a:off x="160865" y="1032934"/>
            <a:ext cx="4038601" cy="43193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10389" t="31037" r="63717" b="42649"/>
          <a:stretch/>
        </p:blipFill>
        <p:spPr>
          <a:xfrm>
            <a:off x="4495800" y="1332090"/>
            <a:ext cx="4419600" cy="425591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029198" y="1484490"/>
            <a:ext cx="3268135" cy="1360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88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6AED297-88B1-4498-96D5-5591461BB898}"/>
              </a:ext>
            </a:extLst>
          </p:cNvPr>
          <p:cNvSpPr txBox="1"/>
          <p:nvPr/>
        </p:nvSpPr>
        <p:spPr>
          <a:xfrm>
            <a:off x="6773333" y="2670718"/>
            <a:ext cx="237066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Materials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9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32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Plant</a:t>
            </a:r>
            <a:r>
              <a:rPr lang="en-US" altLang="ko-KR" sz="2800" baseline="30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2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2466" y="982133"/>
            <a:ext cx="7601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+mj-ea"/>
                <a:ea typeface="+mj-ea"/>
              </a:rPr>
              <a:t>담액식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물을 너무 많이 씀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 err="1">
                <a:latin typeface="+mj-ea"/>
                <a:ea typeface="+mj-ea"/>
              </a:rPr>
              <a:t>박막식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: pipe farm (</a:t>
            </a:r>
            <a:r>
              <a:rPr lang="ko-KR" altLang="en-US">
                <a:latin typeface="+mj-ea"/>
                <a:ea typeface="+mj-ea"/>
              </a:rPr>
              <a:t>물을 적게 쓰면서도 성장을 촉진 시킬 수 있는 방법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r>
              <a:rPr lang="ko-KR" altLang="en-US" dirty="0" err="1">
                <a:latin typeface="+mj-ea"/>
                <a:ea typeface="+mj-ea"/>
              </a:rPr>
              <a:t>분무식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뿌리채소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2466" y="2060299"/>
            <a:ext cx="27382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스폰지는 검은색이 좋음 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농서남북 사이트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2466" y="3616868"/>
            <a:ext cx="958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+mj-ea"/>
              </a:rPr>
              <a:t>묵상자</a:t>
            </a:r>
            <a:r>
              <a:rPr lang="ko-KR" altLang="en-US" dirty="0">
                <a:latin typeface="+mj-ea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46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33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Plant</a:t>
            </a:r>
            <a:r>
              <a:rPr lang="en-US" altLang="ko-KR" sz="2800" baseline="30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2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7160" y="4309274"/>
            <a:ext cx="71395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smartstore.naver.com/e-punglim/products/6562079636?n_media=27758&amp;n_query=%EC%8A%A4%ED%8E%98%EC%9D%B4%EC%8A%A4%ED%9E%88%ED%84%B0&amp;n_rank=1&amp;n_ad_group=grp-a001-02-000000025762729&amp;n_ad=nad-a001-02-000000187088725&amp;n_campaign_type=2&amp;n_mall_id=ncp_1o88gl_01&amp;n_mall_pid=6562079636&amp;n_ad_group_type=2&amp;NaPm=ct%3Dlc67c2v4%7Cci%3D0B80001eT%2DDxKJn1luWD%7Ctr%3Dpla%7Chk%3D8da6b894f0d379a939ec404136e42792ee7a7399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074" t="9470" r="4934" b="4833"/>
          <a:stretch/>
        </p:blipFill>
        <p:spPr>
          <a:xfrm>
            <a:off x="137160" y="838199"/>
            <a:ext cx="5730240" cy="33147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222745" y="83819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히터기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86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34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Plant</a:t>
            </a:r>
            <a:r>
              <a:rPr lang="en-US" altLang="ko-KR" sz="2800" baseline="30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2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10611" y="89746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단열재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10611" y="1357566"/>
            <a:ext cx="224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+mj-ea"/>
                <a:ea typeface="+mj-ea"/>
              </a:rPr>
              <a:t>하이홈테크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5T (</a:t>
            </a:r>
            <a:r>
              <a:rPr lang="ko-KR" altLang="en-US" smtClean="0">
                <a:latin typeface="+mj-ea"/>
                <a:ea typeface="+mj-ea"/>
              </a:rPr>
              <a:t>테이프 있는 것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441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6AED297-88B1-4498-96D5-5591461BB898}"/>
              </a:ext>
            </a:extLst>
          </p:cNvPr>
          <p:cNvSpPr txBox="1"/>
          <p:nvPr/>
        </p:nvSpPr>
        <p:spPr>
          <a:xfrm>
            <a:off x="6468533" y="2670718"/>
            <a:ext cx="267546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Knowledge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0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36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발아 조건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5926" t="48125" r="30926"/>
          <a:stretch/>
        </p:blipFill>
        <p:spPr>
          <a:xfrm>
            <a:off x="355600" y="1018899"/>
            <a:ext cx="4264918" cy="2467300"/>
          </a:xfrm>
          <a:prstGeom prst="rect">
            <a:avLst/>
          </a:prstGeom>
        </p:spPr>
      </p:pic>
      <p:pic>
        <p:nvPicPr>
          <p:cNvPr id="1026" name="Picture 2" descr="필기노트: 종자학] 종자의 분류와 구성 : 네이버 블로그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" t="3375" r="3048" b="15715"/>
          <a:stretch/>
        </p:blipFill>
        <p:spPr bwMode="auto">
          <a:xfrm>
            <a:off x="744990" y="3897540"/>
            <a:ext cx="3581478" cy="233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33745" y="1018899"/>
            <a:ext cx="2235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씨눈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smtClean="0">
                <a:latin typeface="+mj-ea"/>
                <a:ea typeface="+mj-ea"/>
              </a:rPr>
              <a:t>배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br>
              <a:rPr lang="en-US" altLang="ko-KR" dirty="0" smtClean="0">
                <a:latin typeface="+mj-ea"/>
                <a:ea typeface="+mj-ea"/>
              </a:rPr>
            </a:br>
            <a:r>
              <a:rPr lang="en-US" altLang="ko-KR" dirty="0" smtClean="0">
                <a:latin typeface="+mj-ea"/>
                <a:ea typeface="+mj-ea"/>
              </a:rPr>
              <a:t>- </a:t>
            </a:r>
            <a:r>
              <a:rPr lang="ko-KR" altLang="en-US" smtClean="0">
                <a:latin typeface="+mj-ea"/>
                <a:ea typeface="+mj-ea"/>
              </a:rPr>
              <a:t>잎 </a:t>
            </a:r>
            <a:r>
              <a:rPr lang="en-US" altLang="ko-KR" dirty="0" smtClean="0">
                <a:latin typeface="+mj-ea"/>
                <a:ea typeface="+mj-ea"/>
              </a:rPr>
              <a:t>/ </a:t>
            </a:r>
            <a:r>
              <a:rPr lang="ko-KR" altLang="en-US" smtClean="0">
                <a:latin typeface="+mj-ea"/>
                <a:ea typeface="+mj-ea"/>
              </a:rPr>
              <a:t>줄기 </a:t>
            </a:r>
            <a:r>
              <a:rPr lang="en-US" altLang="ko-KR" dirty="0" smtClean="0">
                <a:latin typeface="+mj-ea"/>
                <a:ea typeface="+mj-ea"/>
              </a:rPr>
              <a:t>/</a:t>
            </a:r>
            <a:r>
              <a:rPr lang="ko-KR" altLang="en-US" smtClean="0">
                <a:latin typeface="+mj-ea"/>
                <a:ea typeface="+mj-ea"/>
              </a:rPr>
              <a:t> 생장점 </a:t>
            </a:r>
            <a:r>
              <a:rPr lang="en-US" altLang="ko-KR" dirty="0" smtClean="0">
                <a:latin typeface="+mj-ea"/>
                <a:ea typeface="+mj-ea"/>
              </a:rPr>
              <a:t>/</a:t>
            </a:r>
            <a:r>
              <a:rPr lang="ko-KR" altLang="en-US" smtClean="0">
                <a:latin typeface="+mj-ea"/>
                <a:ea typeface="+mj-ea"/>
              </a:rPr>
              <a:t> 뿌리가 되는 조직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3745" y="2669899"/>
            <a:ext cx="36493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종자에 물 흡수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씨껍질의 효소 활성화</a:t>
            </a:r>
            <a:r>
              <a:rPr lang="en-US" altLang="ko-KR" dirty="0" smtClean="0">
                <a:latin typeface="+mj-ea"/>
                <a:ea typeface="+mj-ea"/>
              </a:rPr>
              <a:t/>
            </a:r>
            <a:br>
              <a:rPr lang="en-US" altLang="ko-KR" dirty="0" smtClean="0">
                <a:latin typeface="+mj-ea"/>
                <a:ea typeface="+mj-ea"/>
              </a:rPr>
            </a:br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씨젖의 영양분 분해</a:t>
            </a:r>
            <a:r>
              <a:rPr lang="en-US" altLang="ko-KR" dirty="0" smtClean="0">
                <a:latin typeface="+mj-ea"/>
                <a:ea typeface="+mj-ea"/>
              </a:rPr>
              <a:t/>
            </a:r>
            <a:br>
              <a:rPr lang="en-US" altLang="ko-KR" dirty="0" smtClean="0">
                <a:latin typeface="+mj-ea"/>
                <a:ea typeface="+mj-ea"/>
              </a:rPr>
            </a:br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영양분 씨눈에 공급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발아</a:t>
            </a:r>
            <a:endParaRPr lang="en-US" altLang="ko-KR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9451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37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종자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878" y="798765"/>
            <a:ext cx="3852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내적 조건</a:t>
            </a:r>
            <a:endParaRPr lang="en-US" altLang="ko-KR" b="1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순수 혈통 순도가 </a:t>
            </a:r>
            <a:r>
              <a:rPr lang="ko-KR" altLang="en-US" dirty="0" err="1" smtClean="0">
                <a:latin typeface="+mj-ea"/>
                <a:ea typeface="+mj-ea"/>
              </a:rPr>
              <a:t>높아야함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크고 무겁고 냄새가 </a:t>
            </a:r>
            <a:r>
              <a:rPr lang="ko-KR" altLang="en-US" dirty="0" err="1" smtClean="0">
                <a:latin typeface="+mj-ea"/>
                <a:ea typeface="+mj-ea"/>
              </a:rPr>
              <a:t>신선해야함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877" y="1970562"/>
            <a:ext cx="76033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외</a:t>
            </a:r>
            <a:r>
              <a:rPr lang="ko-KR" altLang="en-US" b="1" dirty="0" smtClean="0">
                <a:latin typeface="+mj-ea"/>
                <a:ea typeface="+mj-ea"/>
              </a:rPr>
              <a:t>적 조건 </a:t>
            </a:r>
            <a:r>
              <a:rPr lang="en-US" altLang="ko-KR" b="1" dirty="0" smtClean="0">
                <a:latin typeface="+mj-ea"/>
                <a:ea typeface="+mj-ea"/>
              </a:rPr>
              <a:t>(</a:t>
            </a:r>
            <a:r>
              <a:rPr lang="ko-KR" altLang="en-US" b="1" smtClean="0">
                <a:latin typeface="+mj-ea"/>
                <a:ea typeface="+mj-ea"/>
              </a:rPr>
              <a:t>발아기 환경</a:t>
            </a:r>
            <a:r>
              <a:rPr lang="en-US" altLang="ko-KR" b="1" dirty="0" smtClean="0">
                <a:latin typeface="+mj-ea"/>
                <a:ea typeface="+mj-ea"/>
              </a:rPr>
              <a:t>)</a:t>
            </a:r>
          </a:p>
          <a:p>
            <a:r>
              <a:rPr lang="ko-KR" altLang="en-US" dirty="0" smtClean="0">
                <a:latin typeface="+mj-ea"/>
                <a:ea typeface="+mj-ea"/>
              </a:rPr>
              <a:t>수분 </a:t>
            </a:r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발아의 시작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산소 </a:t>
            </a:r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호기 호흡의 시작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온도 </a:t>
            </a:r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최적온도 </a:t>
            </a:r>
            <a:r>
              <a:rPr lang="en-US" altLang="ko-KR" dirty="0" smtClean="0">
                <a:latin typeface="+mj-ea"/>
                <a:ea typeface="+mj-ea"/>
              </a:rPr>
              <a:t>20-30</a:t>
            </a:r>
            <a:r>
              <a:rPr lang="ko-KR" altLang="en-US" smtClean="0">
                <a:latin typeface="+mj-ea"/>
                <a:ea typeface="+mj-ea"/>
              </a:rPr>
              <a:t>도 </a:t>
            </a:r>
            <a:r>
              <a:rPr lang="en-US" altLang="ko-KR" dirty="0" smtClean="0">
                <a:latin typeface="+mj-ea"/>
                <a:ea typeface="+mj-ea"/>
              </a:rPr>
              <a:t>(25</a:t>
            </a:r>
            <a:r>
              <a:rPr lang="ko-KR" altLang="en-US" smtClean="0">
                <a:latin typeface="+mj-ea"/>
                <a:ea typeface="+mj-ea"/>
              </a:rPr>
              <a:t>도</a:t>
            </a:r>
            <a:r>
              <a:rPr lang="en-US" altLang="ko-KR" dirty="0" smtClean="0">
                <a:latin typeface="+mj-ea"/>
                <a:ea typeface="+mj-ea"/>
              </a:rPr>
              <a:t>) // </a:t>
            </a:r>
            <a:r>
              <a:rPr lang="ko-KR" altLang="en-US" smtClean="0">
                <a:latin typeface="+mj-ea"/>
                <a:ea typeface="+mj-ea"/>
              </a:rPr>
              <a:t>종자에 따라 다름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  빛  </a:t>
            </a:r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종자에 따라 다름  </a:t>
            </a:r>
            <a:r>
              <a:rPr lang="en-US" altLang="ko-KR" dirty="0" smtClean="0">
                <a:latin typeface="+mj-ea"/>
                <a:ea typeface="+mj-ea"/>
              </a:rPr>
              <a:t>// </a:t>
            </a:r>
            <a:r>
              <a:rPr lang="ko-KR" altLang="en-US" smtClean="0">
                <a:latin typeface="+mj-ea"/>
                <a:ea typeface="+mj-ea"/>
              </a:rPr>
              <a:t>필요한 애들도 있고 아닌 애들도 있음</a:t>
            </a:r>
            <a:endParaRPr lang="en-US" altLang="ko-KR" dirty="0" smtClean="0">
              <a:latin typeface="+mj-ea"/>
              <a:ea typeface="+mj-ea"/>
            </a:endParaRPr>
          </a:p>
        </p:txBody>
      </p:sp>
      <p:pic>
        <p:nvPicPr>
          <p:cNvPr id="1028" name="Picture 4" descr="https://search.pstatic.net/common/?src=http%3A%2F%2Fshop1.phinf.naver.net%2F20221206_39%2F1670313584998nLMxI_JPEG%2F71449483699201411_64842772.jpeg&amp;type=sc960_83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2" t="21001" r="10604" b="16621"/>
          <a:stretch/>
        </p:blipFill>
        <p:spPr bwMode="auto">
          <a:xfrm>
            <a:off x="5266267" y="4123266"/>
            <a:ext cx="2887134" cy="169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254000" y="3709449"/>
            <a:ext cx="3259666" cy="2475971"/>
            <a:chOff x="254000" y="3709449"/>
            <a:chExt cx="3259666" cy="247597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l="4979"/>
            <a:stretch/>
          </p:blipFill>
          <p:spPr>
            <a:xfrm>
              <a:off x="333375" y="3709449"/>
              <a:ext cx="2999846" cy="2342621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1635919" y="4438650"/>
              <a:ext cx="338137" cy="1905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54000" y="5505450"/>
              <a:ext cx="139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98799" y="5505450"/>
              <a:ext cx="414867" cy="679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061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38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발아기 제작 과정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94" y="1130299"/>
            <a:ext cx="2953678" cy="41063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790" y="1130299"/>
            <a:ext cx="4048958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7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39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발아기 구성품목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02" y="981645"/>
            <a:ext cx="38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DHT22 </a:t>
            </a:r>
            <a:r>
              <a:rPr lang="ko-KR" altLang="en-US" smtClean="0">
                <a:latin typeface="+mj-ea"/>
                <a:ea typeface="+mj-ea"/>
              </a:rPr>
              <a:t>온습도 센서</a:t>
            </a:r>
            <a:endParaRPr lang="en-US" altLang="ko-KR" dirty="0" smtClean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" y="1416086"/>
            <a:ext cx="2562225" cy="14287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7202" y="29448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+mj-ea"/>
              </a:rPr>
              <a:t>MQ-135 </a:t>
            </a:r>
            <a:r>
              <a:rPr lang="ko-KR" altLang="en-US">
                <a:latin typeface="+mj-ea"/>
              </a:rPr>
              <a:t>공기질 측정 </a:t>
            </a:r>
            <a:r>
              <a:rPr lang="ko-KR" altLang="en-US" smtClean="0">
                <a:latin typeface="+mj-ea"/>
              </a:rPr>
              <a:t>센서</a:t>
            </a:r>
            <a:endParaRPr lang="en-US" altLang="ko-KR" dirty="0">
              <a:latin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7202" y="459309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+mj-ea"/>
              </a:rPr>
              <a:t>20x4 LCD</a:t>
            </a:r>
          </a:p>
          <a:p>
            <a:r>
              <a:rPr lang="ko-KR" altLang="en-US" dirty="0" err="1">
                <a:latin typeface="+mj-ea"/>
              </a:rPr>
              <a:t>아두이노</a:t>
            </a:r>
            <a:r>
              <a:rPr lang="ko-KR" altLang="en-US" dirty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-&gt; </a:t>
            </a:r>
            <a:r>
              <a:rPr lang="ko-KR" altLang="en-US">
                <a:latin typeface="+mj-ea"/>
              </a:rPr>
              <a:t>호환제품</a:t>
            </a:r>
            <a:endParaRPr lang="en-US" altLang="ko-KR" dirty="0">
              <a:latin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580" y="981645"/>
            <a:ext cx="4965007" cy="539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7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Arial" panose="020B0604020202020204" pitchFamily="34" charset="0"/>
              </a:rPr>
              <a:t>장희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5546" y="1878227"/>
            <a:ext cx="213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부드러운 편 </a:t>
            </a:r>
            <a:endParaRPr lang="en-US" altLang="ko-KR" dirty="0" smtClean="0"/>
          </a:p>
          <a:p>
            <a:r>
              <a:rPr lang="ko-KR" altLang="en-US" dirty="0" smtClean="0"/>
              <a:t>엄청 </a:t>
            </a:r>
            <a:r>
              <a:rPr lang="ko-KR" altLang="en-US" dirty="0" err="1" smtClean="0"/>
              <a:t>달달하진</a:t>
            </a:r>
            <a:r>
              <a:rPr lang="ko-KR" altLang="en-US" dirty="0" smtClean="0"/>
              <a:t> 않음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082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40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양액제어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 시스템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7202" y="981645"/>
            <a:ext cx="38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pH </a:t>
            </a:r>
            <a:r>
              <a:rPr lang="ko-KR" altLang="en-US" smtClean="0">
                <a:latin typeface="+mj-ea"/>
                <a:ea typeface="+mj-ea"/>
              </a:rPr>
              <a:t>측정기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7202" y="1953195"/>
            <a:ext cx="38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정량 펌프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202" y="2924745"/>
            <a:ext cx="3852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릴레이보단 </a:t>
            </a:r>
            <a:r>
              <a:rPr lang="en-US" altLang="ko-KR" dirty="0" smtClean="0">
                <a:latin typeface="+mj-ea"/>
                <a:ea typeface="+mj-ea"/>
              </a:rPr>
              <a:t>SSR -&gt; </a:t>
            </a:r>
            <a:r>
              <a:rPr lang="ko-KR" altLang="en-US" smtClean="0">
                <a:latin typeface="+mj-ea"/>
                <a:ea typeface="+mj-ea"/>
              </a:rPr>
              <a:t>소리 때문에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err="1" smtClean="0">
                <a:latin typeface="+mj-ea"/>
                <a:ea typeface="+mj-ea"/>
              </a:rPr>
              <a:t>아두이노용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en-US" altLang="ko-KR" dirty="0" err="1" smtClean="0">
                <a:latin typeface="+mj-ea"/>
                <a:ea typeface="+mj-ea"/>
              </a:rPr>
              <a:t>ssr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6725" y="5591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http://itempage3.auction.co.kr/DetailView.aspx?itemno=B812734324</a:t>
            </a:r>
          </a:p>
        </p:txBody>
      </p:sp>
    </p:spTree>
    <p:extLst>
      <p:ext uri="{BB962C8B-B14F-4D97-AF65-F5344CB8AC3E}">
        <p14:creationId xmlns:p14="http://schemas.microsoft.com/office/powerpoint/2010/main" val="75246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41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양액제어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 시스템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202" y="981645"/>
            <a:ext cx="38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+mj-ea"/>
                <a:ea typeface="+mj-ea"/>
              </a:rPr>
              <a:t>벤치마킹</a:t>
            </a:r>
            <a:endParaRPr lang="en-US" altLang="ko-KR" dirty="0" smtClean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350977"/>
            <a:ext cx="3895725" cy="1905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7" y="3625309"/>
            <a:ext cx="9144000" cy="262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0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6AED297-88B1-4498-96D5-5591461BB898}"/>
              </a:ext>
            </a:extLst>
          </p:cNvPr>
          <p:cNvSpPr txBox="1"/>
          <p:nvPr/>
        </p:nvSpPr>
        <p:spPr>
          <a:xfrm>
            <a:off x="6848475" y="2670718"/>
            <a:ext cx="229552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Structure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41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6AED297-88B1-4498-96D5-5591461BB898}"/>
              </a:ext>
            </a:extLst>
          </p:cNvPr>
          <p:cNvSpPr txBox="1"/>
          <p:nvPr/>
        </p:nvSpPr>
        <p:spPr>
          <a:xfrm>
            <a:off x="6648451" y="2670718"/>
            <a:ext cx="249555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Hardware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1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6AED297-88B1-4498-96D5-5591461BB898}"/>
              </a:ext>
            </a:extLst>
          </p:cNvPr>
          <p:cNvSpPr txBox="1"/>
          <p:nvPr/>
        </p:nvSpPr>
        <p:spPr>
          <a:xfrm>
            <a:off x="6696075" y="2670718"/>
            <a:ext cx="244792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Software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81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08193" y="2828836"/>
            <a:ext cx="39276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Thank you</a:t>
            </a:r>
            <a:endParaRPr lang="ko-KR" altLang="en-US" sz="7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2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Arial" panose="020B0604020202020204" pitchFamily="34" charset="0"/>
              </a:rPr>
              <a:t>설화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5546" y="1878227"/>
            <a:ext cx="24208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하얀딸기</a:t>
            </a:r>
            <a:endParaRPr lang="en-US" altLang="ko-KR" dirty="0" smtClean="0"/>
          </a:p>
          <a:p>
            <a:r>
              <a:rPr lang="ko-KR" altLang="en-US" dirty="0" smtClean="0"/>
              <a:t>맛있음 </a:t>
            </a:r>
            <a:endParaRPr lang="en-US" altLang="ko-KR" dirty="0" smtClean="0"/>
          </a:p>
          <a:p>
            <a:r>
              <a:rPr lang="ko-KR" altLang="en-US" dirty="0" smtClean="0"/>
              <a:t>딸기랑 뭔가 </a:t>
            </a:r>
            <a:r>
              <a:rPr lang="ko-KR" altLang="en-US" dirty="0" err="1" smtClean="0"/>
              <a:t>섞은느낌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9305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Arial" panose="020B0604020202020204" pitchFamily="34" charset="0"/>
              </a:rPr>
              <a:t>아리향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5546" y="1878227"/>
            <a:ext cx="20136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색이 진하다</a:t>
            </a:r>
            <a:endParaRPr lang="en-US" altLang="ko-KR" dirty="0" smtClean="0"/>
          </a:p>
          <a:p>
            <a:r>
              <a:rPr lang="ko-KR" altLang="en-US" dirty="0" smtClean="0"/>
              <a:t>동글동글 단단</a:t>
            </a:r>
            <a:endParaRPr lang="en-US" altLang="ko-KR" dirty="0" smtClean="0"/>
          </a:p>
          <a:p>
            <a:r>
              <a:rPr lang="ko-KR" altLang="en-US" dirty="0" smtClean="0"/>
              <a:t>맛도 까부는 느낌</a:t>
            </a:r>
            <a:r>
              <a:rPr lang="en-US" altLang="ko-KR" dirty="0" smtClean="0"/>
              <a:t>?</a:t>
            </a:r>
          </a:p>
          <a:p>
            <a:r>
              <a:rPr lang="ko-KR" altLang="en-US" dirty="0" err="1" smtClean="0"/>
              <a:t>진한맛</a:t>
            </a:r>
            <a:endParaRPr lang="en-US" altLang="ko-KR" dirty="0" smtClean="0"/>
          </a:p>
          <a:p>
            <a:r>
              <a:rPr lang="ko-KR" altLang="en-US" dirty="0" err="1" smtClean="0"/>
              <a:t>딸기같지</a:t>
            </a:r>
            <a:r>
              <a:rPr lang="ko-KR" altLang="en-US" dirty="0" smtClean="0"/>
              <a:t> 않음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mtClean="0"/>
              <a:t>중간이 아삭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6147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Arial" panose="020B0604020202020204" pitchFamily="34" charset="0"/>
              </a:rPr>
              <a:t>금실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5546" y="1878227"/>
            <a:ext cx="39677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맛있음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마지막에 씹었을 때</a:t>
            </a:r>
            <a:r>
              <a:rPr lang="en-US" altLang="ko-KR" dirty="0" smtClean="0"/>
              <a:t>, </a:t>
            </a:r>
            <a:r>
              <a:rPr lang="ko-KR" altLang="en-US" smtClean="0"/>
              <a:t>달콤한 향이 확남</a:t>
            </a:r>
            <a:endParaRPr lang="en-US" altLang="ko-KR" dirty="0" smtClean="0"/>
          </a:p>
          <a:p>
            <a:r>
              <a:rPr lang="ko-KR" altLang="en-US" dirty="0" smtClean="0"/>
              <a:t>향과 맛 모두 완벽</a:t>
            </a:r>
            <a:endParaRPr lang="en-US" altLang="ko-KR" dirty="0" smtClean="0"/>
          </a:p>
          <a:p>
            <a:r>
              <a:rPr lang="ko-KR" altLang="en-US" dirty="0" smtClean="0"/>
              <a:t>단단하지도 않고 무르지도 않음 굿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15514" y="4003589"/>
            <a:ext cx="3912973" cy="2232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dirty="0" smtClean="0"/>
              <a:t>1</a:t>
            </a:r>
            <a:r>
              <a:rPr lang="ko-KR" altLang="en-US" sz="7200" smtClean="0"/>
              <a:t>등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203876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Arial" panose="020B0604020202020204" pitchFamily="34" charset="0"/>
              </a:rPr>
              <a:t>홍희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5546" y="1878227"/>
            <a:ext cx="2299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숲향이</a:t>
            </a:r>
            <a:r>
              <a:rPr lang="ko-KR" altLang="en-US" dirty="0" smtClean="0"/>
              <a:t> 남</a:t>
            </a:r>
            <a:r>
              <a:rPr lang="en-US" altLang="ko-KR" dirty="0" smtClean="0"/>
              <a:t>. </a:t>
            </a:r>
            <a:r>
              <a:rPr lang="ko-KR" altLang="en-US" smtClean="0"/>
              <a:t>속이 꽉 참</a:t>
            </a:r>
            <a:endParaRPr lang="en-US" altLang="ko-KR" dirty="0" smtClean="0"/>
          </a:p>
          <a:p>
            <a:r>
              <a:rPr lang="ko-KR" altLang="en-US" dirty="0" smtClean="0"/>
              <a:t>낮은 당도 성숙한 맛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167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Arial" panose="020B0604020202020204" pitchFamily="34" charset="0"/>
              </a:rPr>
              <a:t>킹스베리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5546" y="1878227"/>
            <a:ext cx="299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향은 없음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크기만 하다</a:t>
            </a:r>
            <a:r>
              <a:rPr lang="en-US" altLang="ko-KR" dirty="0" smtClean="0"/>
              <a:t>, </a:t>
            </a:r>
            <a:r>
              <a:rPr lang="ko-KR" altLang="en-US" smtClean="0"/>
              <a:t>맛있지도 않음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5868123"/>
      </p:ext>
    </p:extLst>
  </p:cSld>
  <p:clrMapOvr>
    <a:masterClrMapping/>
  </p:clrMapOvr>
</p:sld>
</file>

<file path=ppt/theme/theme1.xml><?xml version="1.0" encoding="utf-8"?>
<a:theme xmlns:a="http://schemas.openxmlformats.org/drawingml/2006/main" name="메트로폴리탄">
  <a:themeElements>
    <a:clrScheme name="메트로폴리탄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사용자 지정 1">
      <a:majorFont>
        <a:latin typeface="Calibri Light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메트로폴리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메트로폴리탄</Template>
  <TotalTime>61134</TotalTime>
  <Words>672</Words>
  <Application>Microsoft Office PowerPoint</Application>
  <PresentationFormat>화면 슬라이드 쇼(4:3)</PresentationFormat>
  <Paragraphs>241</Paragraphs>
  <Slides>45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Noto Sans Korean Light</vt:lpstr>
      <vt:lpstr>Söhne</vt:lpstr>
      <vt:lpstr>맑은 고딕</vt:lpstr>
      <vt:lpstr>Arial</vt:lpstr>
      <vt:lpstr>Calibri</vt:lpstr>
      <vt:lpstr>Calibri Light</vt:lpstr>
      <vt:lpstr>메트로폴리탄</vt:lpstr>
      <vt:lpstr>Berry Comparision</vt:lpstr>
      <vt:lpstr>PowerPoint 프레젠테이션</vt:lpstr>
      <vt:lpstr>비타베리</vt:lpstr>
      <vt:lpstr>장희</vt:lpstr>
      <vt:lpstr>설화</vt:lpstr>
      <vt:lpstr>아리향</vt:lpstr>
      <vt:lpstr>금실</vt:lpstr>
      <vt:lpstr>홍희</vt:lpstr>
      <vt:lpstr>킹스베리</vt:lpstr>
      <vt:lpstr>설향</vt:lpstr>
      <vt:lpstr>죽향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Youngeun Kim</dc:creator>
  <cp:lastModifiedBy>JaeHyeong</cp:lastModifiedBy>
  <cp:revision>1072</cp:revision>
  <cp:lastPrinted>2017-12-12T13:52:35Z</cp:lastPrinted>
  <dcterms:created xsi:type="dcterms:W3CDTF">2017-06-19T08:07:39Z</dcterms:created>
  <dcterms:modified xsi:type="dcterms:W3CDTF">2024-03-09T20:55:22Z</dcterms:modified>
</cp:coreProperties>
</file>